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0" r:id="rId15"/>
    <p:sldId id="273" r:id="rId16"/>
    <p:sldId id="275" r:id="rId17"/>
    <p:sldId id="274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D8BB67-9621-4614-BC58-BE3D56EA9BC1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177F4C-9C16-44F9-A222-2AB11B06FA43}">
      <dgm:prSet phldrT="[Text]"/>
      <dgm:spPr/>
      <dgm:t>
        <a:bodyPr/>
        <a:lstStyle/>
        <a:p>
          <a:r>
            <a:rPr lang="en-US" dirty="0" smtClean="0"/>
            <a:t>Capacity</a:t>
          </a:r>
          <a:endParaRPr lang="en-US" dirty="0"/>
        </a:p>
      </dgm:t>
    </dgm:pt>
    <dgm:pt modelId="{F37714A1-7BC0-4FFE-AB3B-85954283F1BD}" type="parTrans" cxnId="{BA2076A7-D05D-4D5B-902F-FE09600F3F86}">
      <dgm:prSet/>
      <dgm:spPr/>
      <dgm:t>
        <a:bodyPr/>
        <a:lstStyle/>
        <a:p>
          <a:endParaRPr lang="en-US"/>
        </a:p>
      </dgm:t>
    </dgm:pt>
    <dgm:pt modelId="{77708FEA-9D87-4E6D-9196-889FE65C50CF}" type="sibTrans" cxnId="{BA2076A7-D05D-4D5B-902F-FE09600F3F86}">
      <dgm:prSet/>
      <dgm:spPr/>
      <dgm:t>
        <a:bodyPr/>
        <a:lstStyle/>
        <a:p>
          <a:endParaRPr lang="en-US"/>
        </a:p>
      </dgm:t>
    </dgm:pt>
    <dgm:pt modelId="{6D120CE3-2DEA-46DA-B088-802A6F30F175}">
      <dgm:prSet phldrT="[Text]"/>
      <dgm:spPr/>
      <dgm:t>
        <a:bodyPr/>
        <a:lstStyle/>
        <a:p>
          <a:r>
            <a:rPr lang="en-US" dirty="0" smtClean="0"/>
            <a:t>Access Time</a:t>
          </a:r>
          <a:endParaRPr lang="en-US" dirty="0"/>
        </a:p>
      </dgm:t>
    </dgm:pt>
    <dgm:pt modelId="{06F80416-0158-42E3-8D68-B354DD415E68}" type="parTrans" cxnId="{3C458897-1150-4F85-B636-243E8276162F}">
      <dgm:prSet/>
      <dgm:spPr/>
      <dgm:t>
        <a:bodyPr/>
        <a:lstStyle/>
        <a:p>
          <a:endParaRPr lang="en-US"/>
        </a:p>
      </dgm:t>
    </dgm:pt>
    <dgm:pt modelId="{8E848F77-0637-4006-8BD5-F67B2A062995}" type="sibTrans" cxnId="{3C458897-1150-4F85-B636-243E8276162F}">
      <dgm:prSet/>
      <dgm:spPr/>
      <dgm:t>
        <a:bodyPr/>
        <a:lstStyle/>
        <a:p>
          <a:endParaRPr lang="en-US"/>
        </a:p>
      </dgm:t>
    </dgm:pt>
    <dgm:pt modelId="{306C80A5-04FD-4DAD-A05C-7CD652BA91B3}" type="pres">
      <dgm:prSet presAssocID="{2ED8BB67-9621-4614-BC58-BE3D56EA9BC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2E2349-E120-41ED-9E18-6B1343255E2A}" type="pres">
      <dgm:prSet presAssocID="{2ED8BB67-9621-4614-BC58-BE3D56EA9BC1}" presName="ribbon" presStyleLbl="node1" presStyleIdx="0" presStyleCnt="1"/>
      <dgm:spPr/>
      <dgm:t>
        <a:bodyPr/>
        <a:lstStyle/>
        <a:p>
          <a:endParaRPr lang="en-GB"/>
        </a:p>
      </dgm:t>
    </dgm:pt>
    <dgm:pt modelId="{7C04D973-6D4F-43F4-BCBC-892DA56FE948}" type="pres">
      <dgm:prSet presAssocID="{2ED8BB67-9621-4614-BC58-BE3D56EA9BC1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397A3-7DF7-4082-BCB5-CE25A370C3D3}" type="pres">
      <dgm:prSet presAssocID="{2ED8BB67-9621-4614-BC58-BE3D56EA9BC1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2076A7-D05D-4D5B-902F-FE09600F3F86}" srcId="{2ED8BB67-9621-4614-BC58-BE3D56EA9BC1}" destId="{BD177F4C-9C16-44F9-A222-2AB11B06FA43}" srcOrd="0" destOrd="0" parTransId="{F37714A1-7BC0-4FFE-AB3B-85954283F1BD}" sibTransId="{77708FEA-9D87-4E6D-9196-889FE65C50CF}"/>
    <dgm:cxn modelId="{749CF3CD-969A-45DC-9179-997F0D6C932A}" type="presOf" srcId="{6D120CE3-2DEA-46DA-B088-802A6F30F175}" destId="{53D397A3-7DF7-4082-BCB5-CE25A370C3D3}" srcOrd="0" destOrd="0" presId="urn:microsoft.com/office/officeart/2005/8/layout/arrow6"/>
    <dgm:cxn modelId="{3C458897-1150-4F85-B636-243E8276162F}" srcId="{2ED8BB67-9621-4614-BC58-BE3D56EA9BC1}" destId="{6D120CE3-2DEA-46DA-B088-802A6F30F175}" srcOrd="1" destOrd="0" parTransId="{06F80416-0158-42E3-8D68-B354DD415E68}" sibTransId="{8E848F77-0637-4006-8BD5-F67B2A062995}"/>
    <dgm:cxn modelId="{1674280B-73BA-409E-BF20-6B7195D7CBD8}" type="presOf" srcId="{BD177F4C-9C16-44F9-A222-2AB11B06FA43}" destId="{7C04D973-6D4F-43F4-BCBC-892DA56FE948}" srcOrd="0" destOrd="0" presId="urn:microsoft.com/office/officeart/2005/8/layout/arrow6"/>
    <dgm:cxn modelId="{20BB563D-D38E-4E89-B8D6-2EAE1ED58B24}" type="presOf" srcId="{2ED8BB67-9621-4614-BC58-BE3D56EA9BC1}" destId="{306C80A5-04FD-4DAD-A05C-7CD652BA91B3}" srcOrd="0" destOrd="0" presId="urn:microsoft.com/office/officeart/2005/8/layout/arrow6"/>
    <dgm:cxn modelId="{8B8E723A-A357-4887-B268-7959E489291C}" type="presParOf" srcId="{306C80A5-04FD-4DAD-A05C-7CD652BA91B3}" destId="{5D2E2349-E120-41ED-9E18-6B1343255E2A}" srcOrd="0" destOrd="0" presId="urn:microsoft.com/office/officeart/2005/8/layout/arrow6"/>
    <dgm:cxn modelId="{19BA8B92-E189-4979-BFDF-7A65034BC429}" type="presParOf" srcId="{306C80A5-04FD-4DAD-A05C-7CD652BA91B3}" destId="{7C04D973-6D4F-43F4-BCBC-892DA56FE948}" srcOrd="1" destOrd="0" presId="urn:microsoft.com/office/officeart/2005/8/layout/arrow6"/>
    <dgm:cxn modelId="{B0003EBC-3437-4478-A50B-6F09B7729343}" type="presParOf" srcId="{306C80A5-04FD-4DAD-A05C-7CD652BA91B3}" destId="{53D397A3-7DF7-4082-BCB5-CE25A370C3D3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D8BB67-9621-4614-BC58-BE3D56EA9BC1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177F4C-9C16-44F9-A222-2AB11B06FA43}">
      <dgm:prSet phldrT="[Text]"/>
      <dgm:spPr/>
      <dgm:t>
        <a:bodyPr/>
        <a:lstStyle/>
        <a:p>
          <a:r>
            <a:rPr lang="en-US" dirty="0" smtClean="0"/>
            <a:t>Access Time</a:t>
          </a:r>
          <a:endParaRPr lang="en-US" dirty="0"/>
        </a:p>
      </dgm:t>
    </dgm:pt>
    <dgm:pt modelId="{F37714A1-7BC0-4FFE-AB3B-85954283F1BD}" type="parTrans" cxnId="{BA2076A7-D05D-4D5B-902F-FE09600F3F86}">
      <dgm:prSet/>
      <dgm:spPr/>
      <dgm:t>
        <a:bodyPr/>
        <a:lstStyle/>
        <a:p>
          <a:endParaRPr lang="en-US"/>
        </a:p>
      </dgm:t>
    </dgm:pt>
    <dgm:pt modelId="{77708FEA-9D87-4E6D-9196-889FE65C50CF}" type="sibTrans" cxnId="{BA2076A7-D05D-4D5B-902F-FE09600F3F86}">
      <dgm:prSet/>
      <dgm:spPr/>
      <dgm:t>
        <a:bodyPr/>
        <a:lstStyle/>
        <a:p>
          <a:endParaRPr lang="en-US"/>
        </a:p>
      </dgm:t>
    </dgm:pt>
    <dgm:pt modelId="{6D120CE3-2DEA-46DA-B088-802A6F30F175}">
      <dgm:prSet phldrT="[Text]"/>
      <dgm:spPr/>
      <dgm:t>
        <a:bodyPr/>
        <a:lstStyle/>
        <a:p>
          <a:r>
            <a:rPr lang="en-US" dirty="0" smtClean="0"/>
            <a:t>Capacity</a:t>
          </a:r>
          <a:endParaRPr lang="en-US" dirty="0"/>
        </a:p>
      </dgm:t>
    </dgm:pt>
    <dgm:pt modelId="{06F80416-0158-42E3-8D68-B354DD415E68}" type="parTrans" cxnId="{3C458897-1150-4F85-B636-243E8276162F}">
      <dgm:prSet/>
      <dgm:spPr/>
      <dgm:t>
        <a:bodyPr/>
        <a:lstStyle/>
        <a:p>
          <a:endParaRPr lang="en-US"/>
        </a:p>
      </dgm:t>
    </dgm:pt>
    <dgm:pt modelId="{8E848F77-0637-4006-8BD5-F67B2A062995}" type="sibTrans" cxnId="{3C458897-1150-4F85-B636-243E8276162F}">
      <dgm:prSet/>
      <dgm:spPr/>
      <dgm:t>
        <a:bodyPr/>
        <a:lstStyle/>
        <a:p>
          <a:endParaRPr lang="en-US"/>
        </a:p>
      </dgm:t>
    </dgm:pt>
    <dgm:pt modelId="{306C80A5-04FD-4DAD-A05C-7CD652BA91B3}" type="pres">
      <dgm:prSet presAssocID="{2ED8BB67-9621-4614-BC58-BE3D56EA9BC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2E2349-E120-41ED-9E18-6B1343255E2A}" type="pres">
      <dgm:prSet presAssocID="{2ED8BB67-9621-4614-BC58-BE3D56EA9BC1}" presName="ribbon" presStyleLbl="node1" presStyleIdx="0" presStyleCnt="1"/>
      <dgm:spPr/>
      <dgm:t>
        <a:bodyPr/>
        <a:lstStyle/>
        <a:p>
          <a:endParaRPr lang="en-GB"/>
        </a:p>
      </dgm:t>
    </dgm:pt>
    <dgm:pt modelId="{7C04D973-6D4F-43F4-BCBC-892DA56FE948}" type="pres">
      <dgm:prSet presAssocID="{2ED8BB67-9621-4614-BC58-BE3D56EA9BC1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397A3-7DF7-4082-BCB5-CE25A370C3D3}" type="pres">
      <dgm:prSet presAssocID="{2ED8BB67-9621-4614-BC58-BE3D56EA9BC1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2076A7-D05D-4D5B-902F-FE09600F3F86}" srcId="{2ED8BB67-9621-4614-BC58-BE3D56EA9BC1}" destId="{BD177F4C-9C16-44F9-A222-2AB11B06FA43}" srcOrd="0" destOrd="0" parTransId="{F37714A1-7BC0-4FFE-AB3B-85954283F1BD}" sibTransId="{77708FEA-9D87-4E6D-9196-889FE65C50CF}"/>
    <dgm:cxn modelId="{BD51EFF1-9D5C-4F5C-A91D-C940D39CFF28}" type="presOf" srcId="{BD177F4C-9C16-44F9-A222-2AB11B06FA43}" destId="{7C04D973-6D4F-43F4-BCBC-892DA56FE948}" srcOrd="0" destOrd="0" presId="urn:microsoft.com/office/officeart/2005/8/layout/arrow6"/>
    <dgm:cxn modelId="{30B32334-E421-4E65-B58D-59E300D535D8}" type="presOf" srcId="{2ED8BB67-9621-4614-BC58-BE3D56EA9BC1}" destId="{306C80A5-04FD-4DAD-A05C-7CD652BA91B3}" srcOrd="0" destOrd="0" presId="urn:microsoft.com/office/officeart/2005/8/layout/arrow6"/>
    <dgm:cxn modelId="{3C458897-1150-4F85-B636-243E8276162F}" srcId="{2ED8BB67-9621-4614-BC58-BE3D56EA9BC1}" destId="{6D120CE3-2DEA-46DA-B088-802A6F30F175}" srcOrd="1" destOrd="0" parTransId="{06F80416-0158-42E3-8D68-B354DD415E68}" sibTransId="{8E848F77-0637-4006-8BD5-F67B2A062995}"/>
    <dgm:cxn modelId="{65E81D5F-0B1A-4448-83BB-8137BCC72281}" type="presOf" srcId="{6D120CE3-2DEA-46DA-B088-802A6F30F175}" destId="{53D397A3-7DF7-4082-BCB5-CE25A370C3D3}" srcOrd="0" destOrd="0" presId="urn:microsoft.com/office/officeart/2005/8/layout/arrow6"/>
    <dgm:cxn modelId="{0C6010B1-F2D7-4E38-ADAC-C48857D2D0F4}" type="presParOf" srcId="{306C80A5-04FD-4DAD-A05C-7CD652BA91B3}" destId="{5D2E2349-E120-41ED-9E18-6B1343255E2A}" srcOrd="0" destOrd="0" presId="urn:microsoft.com/office/officeart/2005/8/layout/arrow6"/>
    <dgm:cxn modelId="{5BDC4CC4-3147-4749-8A28-FADCC9EC0BD7}" type="presParOf" srcId="{306C80A5-04FD-4DAD-A05C-7CD652BA91B3}" destId="{7C04D973-6D4F-43F4-BCBC-892DA56FE948}" srcOrd="1" destOrd="0" presId="urn:microsoft.com/office/officeart/2005/8/layout/arrow6"/>
    <dgm:cxn modelId="{E87D643A-4A04-4357-A4C5-C98CCB828F50}" type="presParOf" srcId="{306C80A5-04FD-4DAD-A05C-7CD652BA91B3}" destId="{53D397A3-7DF7-4082-BCB5-CE25A370C3D3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458200" cy="1470025"/>
          </a:xfrm>
        </p:spPr>
        <p:txBody>
          <a:bodyPr/>
          <a:lstStyle/>
          <a:p>
            <a:pPr algn="ctr"/>
            <a:r>
              <a:rPr lang="en-GB" dirty="0" smtClean="0"/>
              <a:t>General Computer Knowledge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COE 201- Computer Proficiency</a:t>
            </a:r>
          </a:p>
        </p:txBody>
      </p:sp>
    </p:spTree>
    <p:extLst>
      <p:ext uri="{BB962C8B-B14F-4D97-AF65-F5344CB8AC3E}">
        <p14:creationId xmlns:p14="http://schemas.microsoft.com/office/powerpoint/2010/main" val="377518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CPU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GB" dirty="0" smtClean="0"/>
              <a:t>Clock Speed: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>
                <a:solidFill>
                  <a:schemeClr val="tx1"/>
                </a:solidFill>
              </a:rPr>
              <a:t>Amount of time to execute a set of instructions.</a:t>
            </a:r>
          </a:p>
          <a:p>
            <a:pPr lvl="1"/>
            <a:endParaRPr lang="en-GB" dirty="0"/>
          </a:p>
          <a:p>
            <a:r>
              <a:rPr lang="en-GB" dirty="0" smtClean="0"/>
              <a:t>Hz(Hertz)</a:t>
            </a:r>
          </a:p>
          <a:p>
            <a:pPr lvl="1"/>
            <a:r>
              <a:rPr lang="en-GB" dirty="0" smtClean="0"/>
              <a:t>1 Hz = one cycle per second.</a:t>
            </a:r>
          </a:p>
          <a:p>
            <a:r>
              <a:rPr lang="en-GB" dirty="0" smtClean="0"/>
              <a:t>KHz(Kilo Hertz)</a:t>
            </a:r>
          </a:p>
          <a:p>
            <a:pPr lvl="1"/>
            <a:r>
              <a:rPr lang="en-GB" dirty="0" smtClean="0"/>
              <a:t>1 KHz = one thousand cycles per second.</a:t>
            </a:r>
          </a:p>
          <a:p>
            <a:r>
              <a:rPr lang="en-GB" dirty="0" smtClean="0"/>
              <a:t>MHz(Mega Hertz)</a:t>
            </a:r>
          </a:p>
          <a:p>
            <a:pPr lvl="1"/>
            <a:r>
              <a:rPr lang="en-GB" dirty="0" smtClean="0"/>
              <a:t>1 MHz = one million cycles per second.</a:t>
            </a:r>
          </a:p>
          <a:p>
            <a:r>
              <a:rPr lang="en-GB" dirty="0" smtClean="0"/>
              <a:t>GHz (Giga Hertz)</a:t>
            </a:r>
          </a:p>
          <a:p>
            <a:pPr lvl="1"/>
            <a:r>
              <a:rPr lang="en-GB" dirty="0" smtClean="0"/>
              <a:t>1 GHz = one billion cycles per second.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74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GB" dirty="0" smtClean="0"/>
              <a:t>Data Storage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dirty="0" smtClean="0"/>
              <a:t>Two types of data storage:</a:t>
            </a:r>
          </a:p>
          <a:p>
            <a:r>
              <a:rPr lang="en-GB" dirty="0" smtClean="0"/>
              <a:t>Primary Storage Devices</a:t>
            </a:r>
          </a:p>
          <a:p>
            <a:pPr lvl="1"/>
            <a:r>
              <a:rPr lang="en-GB" dirty="0" smtClean="0"/>
              <a:t>CPU registers</a:t>
            </a:r>
          </a:p>
          <a:p>
            <a:pPr lvl="1"/>
            <a:r>
              <a:rPr lang="en-GB" dirty="0" smtClean="0"/>
              <a:t>Memory cache</a:t>
            </a:r>
          </a:p>
          <a:p>
            <a:pPr lvl="1"/>
            <a:r>
              <a:rPr lang="en-GB" dirty="0" smtClean="0"/>
              <a:t>Main memory</a:t>
            </a:r>
          </a:p>
          <a:p>
            <a:pPr lvl="1"/>
            <a:endParaRPr lang="en-GB" dirty="0"/>
          </a:p>
          <a:p>
            <a:r>
              <a:rPr lang="en-GB" dirty="0" smtClean="0"/>
              <a:t>Secondary Storage Devices</a:t>
            </a:r>
          </a:p>
          <a:p>
            <a:pPr lvl="1"/>
            <a:r>
              <a:rPr lang="en-GB" dirty="0" smtClean="0"/>
              <a:t>Hard Disks</a:t>
            </a:r>
          </a:p>
          <a:p>
            <a:pPr lvl="1"/>
            <a:r>
              <a:rPr lang="en-GB" dirty="0" smtClean="0"/>
              <a:t>CD’s</a:t>
            </a:r>
          </a:p>
          <a:p>
            <a:pPr lvl="1"/>
            <a:r>
              <a:rPr lang="en-GB" dirty="0" smtClean="0"/>
              <a:t>DVD’s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48356092"/>
              </p:ext>
            </p:extLst>
          </p:nvPr>
        </p:nvGraphicFramePr>
        <p:xfrm>
          <a:off x="4343400" y="2971800"/>
          <a:ext cx="3886200" cy="134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40800958"/>
              </p:ext>
            </p:extLst>
          </p:nvPr>
        </p:nvGraphicFramePr>
        <p:xfrm>
          <a:off x="4419600" y="5105400"/>
          <a:ext cx="3886200" cy="134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5903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dirty="0" smtClean="0"/>
              <a:t>andom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GB" dirty="0" smtClean="0"/>
              <a:t>ccess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dirty="0" smtClean="0"/>
              <a:t>emory.</a:t>
            </a:r>
          </a:p>
          <a:p>
            <a:r>
              <a:rPr lang="en-GB" dirty="0" smtClean="0"/>
              <a:t>Is a processing memory</a:t>
            </a:r>
          </a:p>
          <a:p>
            <a:pPr lvl="1"/>
            <a:r>
              <a:rPr lang="en-GB" dirty="0" smtClean="0"/>
              <a:t>Stores data or program while they are being used.</a:t>
            </a:r>
          </a:p>
          <a:p>
            <a:pPr lvl="1"/>
            <a:r>
              <a:rPr lang="en-GB" dirty="0" smtClean="0"/>
              <a:t>When the program or file is closed, the data is removed from RAM.</a:t>
            </a:r>
          </a:p>
          <a:p>
            <a:r>
              <a:rPr lang="en-GB" dirty="0" smtClean="0"/>
              <a:t>Has no moving part therefore it is fast to store and take data from.</a:t>
            </a:r>
          </a:p>
          <a:p>
            <a:r>
              <a:rPr lang="en-GB" dirty="0" smtClean="0"/>
              <a:t>Exists as a chip on the motherboard near the CPU.</a:t>
            </a:r>
          </a:p>
          <a:p>
            <a:r>
              <a:rPr lang="en-GB" dirty="0" smtClean="0"/>
              <a:t>Requires power.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0635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Secondary Storage Devices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3638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Auxiliary storage devices </a:t>
            </a:r>
          </a:p>
          <a:p>
            <a:pPr lvl="1"/>
            <a:r>
              <a:rPr lang="en-US" sz="1800" dirty="0" smtClean="0"/>
              <a:t>used to store instructions and data when they are not being used in memory.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Common types are:</a:t>
            </a:r>
          </a:p>
          <a:p>
            <a:pPr lvl="1"/>
            <a:r>
              <a:rPr lang="en-US" sz="1800" dirty="0" smtClean="0"/>
              <a:t>Hard Disks</a:t>
            </a:r>
          </a:p>
          <a:p>
            <a:pPr lvl="2"/>
            <a:r>
              <a:rPr lang="en-US" sz="1600" dirty="0" smtClean="0"/>
              <a:t>Consists of one or more rigid metal platters coated with a metal oxide material that allows data to be recorded magnetically on the surface of the platters.</a:t>
            </a:r>
          </a:p>
          <a:p>
            <a:pPr lvl="2">
              <a:buNone/>
            </a:pPr>
            <a:endParaRPr lang="en-US" sz="1600" dirty="0" smtClean="0"/>
          </a:p>
          <a:p>
            <a:pPr lvl="1"/>
            <a:r>
              <a:rPr lang="en-US" sz="1800" dirty="0" smtClean="0"/>
              <a:t>CDs</a:t>
            </a:r>
          </a:p>
          <a:p>
            <a:pPr lvl="1"/>
            <a:r>
              <a:rPr lang="en-US" sz="1800" dirty="0" smtClean="0"/>
              <a:t>DVDs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E2B336-1B8B-421F-8ECC-E22228A10E7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7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Input/output Devices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Input devices are what we use to tell the computer what to do.</a:t>
            </a:r>
          </a:p>
          <a:p>
            <a:pPr lvl="1"/>
            <a:r>
              <a:rPr lang="en-GB" dirty="0" smtClean="0"/>
              <a:t>Example: Keyboard, mouse, microphone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Output devices are what makes you hear or see what the computer is doing.</a:t>
            </a:r>
          </a:p>
          <a:p>
            <a:pPr lvl="1"/>
            <a:r>
              <a:rPr lang="en-GB" dirty="0" smtClean="0"/>
              <a:t>Example: Monitor, speaker, printer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55634"/>
            <a:ext cx="1981200" cy="8717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676" y="3613755"/>
            <a:ext cx="1282715" cy="11136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990600"/>
            <a:ext cx="1240234" cy="1066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740" y="3644364"/>
            <a:ext cx="1371600" cy="129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4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GB" dirty="0" smtClean="0"/>
              <a:t>asic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GB" dirty="0" smtClean="0"/>
              <a:t>nput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en-GB" dirty="0" smtClean="0"/>
              <a:t>utput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GB" dirty="0" smtClean="0"/>
              <a:t>ystem.</a:t>
            </a:r>
          </a:p>
          <a:p>
            <a:r>
              <a:rPr lang="en-GB" dirty="0" smtClean="0"/>
              <a:t>First software run by a PC when powered on.</a:t>
            </a:r>
          </a:p>
          <a:p>
            <a:r>
              <a:rPr lang="en-GB" dirty="0" smtClean="0"/>
              <a:t>Fundamental purposes of the BIOS:</a:t>
            </a:r>
          </a:p>
          <a:p>
            <a:pPr lvl="1"/>
            <a:r>
              <a:rPr lang="en-GB" dirty="0" smtClean="0"/>
              <a:t>Initialize and test the system hardware components.</a:t>
            </a:r>
          </a:p>
          <a:p>
            <a:pPr lvl="1"/>
            <a:r>
              <a:rPr lang="en-GB" dirty="0" smtClean="0"/>
              <a:t>Load the operating system.</a:t>
            </a:r>
          </a:p>
          <a:p>
            <a:r>
              <a:rPr lang="en-GB" dirty="0" smtClean="0"/>
              <a:t>Stored on a non-volatile ROM chip on the motherboard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6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Has a menu based user interface (UI) accessed by pressing certain key when the PC starts.</a:t>
            </a:r>
          </a:p>
          <a:p>
            <a:r>
              <a:rPr lang="en-GB" dirty="0" smtClean="0"/>
              <a:t>In the BIOS UI, a user can:</a:t>
            </a:r>
          </a:p>
          <a:p>
            <a:pPr lvl="1"/>
            <a:r>
              <a:rPr lang="en-GB" dirty="0" smtClean="0"/>
              <a:t>Configure hardware.</a:t>
            </a:r>
          </a:p>
          <a:p>
            <a:pPr lvl="1"/>
            <a:r>
              <a:rPr lang="en-GB" dirty="0" smtClean="0"/>
              <a:t>Set the system clock.</a:t>
            </a:r>
          </a:p>
          <a:p>
            <a:pPr lvl="1"/>
            <a:r>
              <a:rPr lang="en-GB" dirty="0" smtClean="0"/>
              <a:t>Enable or disable system components.</a:t>
            </a:r>
          </a:p>
          <a:p>
            <a:pPr lvl="1"/>
            <a:r>
              <a:rPr lang="en-GB" dirty="0" smtClean="0"/>
              <a:t>Select which devices are potential boot devices.</a:t>
            </a:r>
          </a:p>
          <a:p>
            <a:pPr lvl="1"/>
            <a:r>
              <a:rPr lang="en-GB" dirty="0" smtClean="0"/>
              <a:t>Set various password prompts.</a:t>
            </a:r>
          </a:p>
          <a:p>
            <a:pPr lvl="1"/>
            <a:r>
              <a:rPr lang="en-GB" dirty="0" smtClean="0"/>
              <a:t>Some BIOS chip allows overclocking the CPU.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74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BIOS Interface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87870"/>
            <a:ext cx="3965584" cy="28019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" t="3493" r="2536" b="3368"/>
          <a:stretch/>
        </p:blipFill>
        <p:spPr>
          <a:xfrm>
            <a:off x="4313484" y="2667000"/>
            <a:ext cx="4695110" cy="261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Operating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Collection of software that manages computer hardware.</a:t>
            </a:r>
          </a:p>
          <a:p>
            <a:pPr lvl="1"/>
            <a:r>
              <a:rPr lang="en-GB" dirty="0" smtClean="0"/>
              <a:t>Divides CPU core time along different programs</a:t>
            </a:r>
          </a:p>
          <a:p>
            <a:pPr lvl="1"/>
            <a:r>
              <a:rPr lang="en-GB" dirty="0" smtClean="0"/>
              <a:t>Manages access to RAM, I/O and disk</a:t>
            </a:r>
          </a:p>
          <a:p>
            <a:pPr lvl="1"/>
            <a:r>
              <a:rPr lang="en-GB" dirty="0" smtClean="0"/>
              <a:t>Enforces system and security policy to isolate applications from each other</a:t>
            </a:r>
          </a:p>
          <a:p>
            <a:r>
              <a:rPr lang="en-GB" dirty="0" smtClean="0"/>
              <a:t>First program that starts when the pc is on.</a:t>
            </a:r>
          </a:p>
          <a:p>
            <a:r>
              <a:rPr lang="en-GB" dirty="0" smtClean="0"/>
              <a:t>Provides the user with easy-to-use interface.</a:t>
            </a:r>
          </a:p>
          <a:p>
            <a:r>
              <a:rPr lang="en-GB" dirty="0" smtClean="0"/>
              <a:t>Example: Windows, Linux, </a:t>
            </a:r>
            <a:r>
              <a:rPr lang="en-GB" dirty="0" err="1" smtClean="0"/>
              <a:t>iOS</a:t>
            </a:r>
            <a:r>
              <a:rPr lang="en-GB" dirty="0" smtClean="0"/>
              <a:t>, Android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9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Hardware Vs. Software</a:t>
            </a:r>
          </a:p>
          <a:p>
            <a:r>
              <a:rPr lang="en-GB" dirty="0" smtClean="0"/>
              <a:t>Binary Representation</a:t>
            </a:r>
          </a:p>
          <a:p>
            <a:r>
              <a:rPr lang="en-GB" dirty="0" smtClean="0"/>
              <a:t>Computer Components</a:t>
            </a:r>
          </a:p>
          <a:p>
            <a:pPr lvl="1"/>
            <a:r>
              <a:rPr lang="en-GB" dirty="0" smtClean="0"/>
              <a:t>CPU</a:t>
            </a:r>
          </a:p>
          <a:p>
            <a:pPr lvl="1"/>
            <a:r>
              <a:rPr lang="en-GB" dirty="0" smtClean="0"/>
              <a:t>Data Storage</a:t>
            </a:r>
          </a:p>
          <a:p>
            <a:pPr lvl="1"/>
            <a:r>
              <a:rPr lang="en-GB" dirty="0" smtClean="0"/>
              <a:t>Input/Output Devices</a:t>
            </a:r>
          </a:p>
          <a:p>
            <a:r>
              <a:rPr lang="en-GB" dirty="0" smtClean="0"/>
              <a:t>BIOS</a:t>
            </a:r>
          </a:p>
          <a:p>
            <a:r>
              <a:rPr lang="en-GB" dirty="0" smtClean="0"/>
              <a:t>Operating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4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part of the computer that you can see and touch.</a:t>
            </a:r>
          </a:p>
          <a:p>
            <a:pPr lvl="1"/>
            <a:r>
              <a:rPr lang="en-GB" dirty="0" smtClean="0"/>
              <a:t>Example: CD-ROM, monitor, printer, keyboard</a:t>
            </a:r>
          </a:p>
          <a:p>
            <a:pPr lvl="1"/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Devices that are required to store and execute (or run) the software.</a:t>
            </a:r>
          </a:p>
          <a:p>
            <a:pPr marL="109728" indent="0">
              <a:buNone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Serve as the delivery system for software solutions.</a:t>
            </a:r>
            <a:endParaRPr lang="en-GB" dirty="0"/>
          </a:p>
          <a:p>
            <a:pPr marL="41148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9994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Also known as program or application.</a:t>
            </a:r>
          </a:p>
          <a:p>
            <a:r>
              <a:rPr lang="en-GB" dirty="0" smtClean="0"/>
              <a:t>Collection of instructions that enables a user to interact with the computer.</a:t>
            </a:r>
          </a:p>
          <a:p>
            <a:r>
              <a:rPr lang="en-GB" dirty="0" smtClean="0"/>
              <a:t>Enables a computer to perform a specific task </a:t>
            </a:r>
          </a:p>
          <a:p>
            <a:pPr lvl="1"/>
            <a:r>
              <a:rPr lang="en-GB" dirty="0" smtClean="0"/>
              <a:t>Example: Microsoft Word, Excel,  OS, Firefox</a:t>
            </a:r>
          </a:p>
          <a:p>
            <a:r>
              <a:rPr lang="en-GB" dirty="0" smtClean="0"/>
              <a:t>To deliver a set of instructions, software is installed on hardware.</a:t>
            </a:r>
          </a:p>
        </p:txBody>
      </p:sp>
    </p:spTree>
    <p:extLst>
      <p:ext uri="{BB962C8B-B14F-4D97-AF65-F5344CB8AC3E}">
        <p14:creationId xmlns:p14="http://schemas.microsoft.com/office/powerpoint/2010/main" val="246639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Binary Representation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digital electronic devices rely on binary characters: 0’s and 1’s.</a:t>
            </a:r>
          </a:p>
          <a:p>
            <a:endParaRPr lang="en-GB" dirty="0" smtClean="0"/>
          </a:p>
          <a:p>
            <a:r>
              <a:rPr lang="en-GB" dirty="0" smtClean="0"/>
              <a:t>The computer converts all characters and numbers into a string of 0’s and 1’s.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06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Conversion Between Binary and Decimal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GB" dirty="0" smtClean="0"/>
                  <a:t>Binary to Decimal</a:t>
                </a:r>
              </a:p>
              <a:p>
                <a:pPr marL="109728" indent="0">
                  <a:buNone/>
                </a:pPr>
                <a:endParaRPr lang="en-GB" dirty="0" smtClean="0"/>
              </a:p>
              <a:p>
                <a:pPr marL="109728" indent="0">
                  <a:buNone/>
                </a:pPr>
                <a:r>
                  <a:rPr lang="en-GB" dirty="0" smtClean="0"/>
                  <a:t>   1	  1	0	0	1	0	1 	(Binary)</a:t>
                </a:r>
              </a:p>
              <a:p>
                <a:pPr marL="109728" indent="0">
                  <a:buNone/>
                </a:pPr>
                <a:r>
                  <a:rPr lang="en-GB" dirty="0"/>
                  <a:t> </a:t>
                </a:r>
                <a:r>
                  <a:rPr lang="en-GB" dirty="0" smtClean="0"/>
                  <a:t>                                                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...…..</a:t>
                </a:r>
              </a:p>
              <a:p>
                <a:pPr marL="109728" indent="0">
                  <a:buNone/>
                </a:pPr>
                <a:r>
                  <a:rPr lang="en-GB" sz="2400" b="0" dirty="0" smtClean="0"/>
                  <a:t>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1×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+1</m:t>
                    </m:r>
                    <m:r>
                      <a:rPr lang="en-GB" sz="24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0</m:t>
                        </m:r>
                        <m:r>
                          <a:rPr lang="en-GB" sz="2400" i="1">
                            <a:latin typeface="Cambria Math"/>
                          </a:rPr>
                          <m:t>×2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+0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×2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1</m:t>
                    </m:r>
                    <m:r>
                      <a:rPr lang="en-GB" sz="24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+0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×2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1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×2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GB" sz="2400" dirty="0" smtClean="0"/>
              </a:p>
              <a:p>
                <a:pPr marL="109728" indent="0">
                  <a:buNone/>
                </a:pPr>
                <a:endParaRPr lang="en-GB" dirty="0" smtClean="0"/>
              </a:p>
              <a:p>
                <a:pPr marL="109728" indent="0">
                  <a:buNone/>
                </a:pPr>
                <a:r>
                  <a:rPr lang="en-GB" dirty="0" smtClean="0"/>
                  <a:t>= 101 (Decimal)</a:t>
                </a:r>
              </a:p>
              <a:p>
                <a:pPr marL="109728" indent="0">
                  <a:buNone/>
                </a:pPr>
                <a:endParaRPr lang="en-GB" dirty="0" smtClean="0"/>
              </a:p>
              <a:p>
                <a:r>
                  <a:rPr lang="en-GB" dirty="0" smtClean="0"/>
                  <a:t>Decimal to </a:t>
                </a:r>
                <a:r>
                  <a:rPr lang="en-GB" dirty="0" smtClean="0"/>
                  <a:t>Binary</a:t>
                </a:r>
              </a:p>
              <a:p>
                <a:pPr marL="109728" indent="0">
                  <a:buNone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400" i="1">
                            <a:latin typeface="Cambria Math"/>
                          </a:rPr>
                          <m:t>×2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×2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400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×2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+</m:t>
                    </m:r>
                    <m:r>
                      <a:rPr lang="en-GB" sz="2400" i="1">
                        <a:latin typeface="Cambria Math"/>
                      </a:rPr>
                      <m:t>1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×2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GB" sz="2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= 16+0+0+2+1= 19</a:t>
                </a:r>
                <a:endParaRPr lang="en-GB" sz="2600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109728" indent="0">
                  <a:buNone/>
                </a:pPr>
                <a:endParaRPr lang="en-GB" dirty="0" smtClean="0"/>
              </a:p>
              <a:p>
                <a:pPr marL="109728" indent="0">
                  <a:buNone/>
                </a:pPr>
                <a:endParaRPr lang="en-GB" dirty="0" smtClean="0"/>
              </a:p>
              <a:p>
                <a:pPr marL="109728" indent="0">
                  <a:buNone/>
                </a:pPr>
                <a:endParaRPr lang="en-GB" dirty="0"/>
              </a:p>
              <a:p>
                <a:pPr marL="109728" indent="0">
                  <a:buNone/>
                </a:pPr>
                <a:endParaRPr lang="en-GB" dirty="0" smtClean="0"/>
              </a:p>
              <a:p>
                <a:pPr marL="109728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113" b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990600" y="3121784"/>
            <a:ext cx="138448" cy="3050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712890" y="3121784"/>
            <a:ext cx="1524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64506" y="3121784"/>
            <a:ext cx="1905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81400" y="5454134"/>
                <a:ext cx="3433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19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𝑑𝑒𝑐𝑖𝑚𝑎𝑙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=10011 (</m:t>
                      </m:r>
                      <m:r>
                        <a:rPr lang="en-GB" b="0" i="1" smtClean="0">
                          <a:latin typeface="Cambria Math"/>
                        </a:rPr>
                        <m:t>𝐵𝑖𝑛𝑎𝑟𝑦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454134"/>
                <a:ext cx="3433248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57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Computer Components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022" y="2188143"/>
            <a:ext cx="5253378" cy="4143075"/>
          </a:xfrm>
        </p:spPr>
      </p:pic>
    </p:spTree>
    <p:extLst>
      <p:ext uri="{BB962C8B-B14F-4D97-AF65-F5344CB8AC3E}">
        <p14:creationId xmlns:p14="http://schemas.microsoft.com/office/powerpoint/2010/main" val="26204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CPU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7200"/>
            <a:ext cx="3110696" cy="2067751"/>
          </a:xfr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532888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Also known as 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</a:t>
            </a:r>
            <a:r>
              <a:rPr lang="en-GB" dirty="0" smtClean="0"/>
              <a:t>entral 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</a:t>
            </a:r>
            <a:r>
              <a:rPr lang="en-GB" dirty="0" smtClean="0"/>
              <a:t>rocessing 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</a:t>
            </a:r>
            <a:r>
              <a:rPr lang="en-GB" dirty="0" smtClean="0"/>
              <a:t>nit.</a:t>
            </a:r>
          </a:p>
          <a:p>
            <a:r>
              <a:rPr lang="en-GB" dirty="0" smtClean="0"/>
              <a:t>Is a hardware that carries out the instructions of a computer program.</a:t>
            </a:r>
          </a:p>
          <a:p>
            <a:r>
              <a:rPr lang="en-GB" dirty="0" smtClean="0"/>
              <a:t>Composed of:</a:t>
            </a:r>
          </a:p>
          <a:p>
            <a:pPr lvl="1"/>
            <a:r>
              <a:rPr lang="en-GB" dirty="0" smtClean="0"/>
              <a:t>Control Unit</a:t>
            </a:r>
          </a:p>
          <a:p>
            <a:pPr lvl="1"/>
            <a:r>
              <a:rPr lang="en-GB" dirty="0" smtClean="0"/>
              <a:t>Arithmetic Logic Unit (ALU)	</a:t>
            </a:r>
          </a:p>
          <a:p>
            <a:pPr marL="109728" indent="0">
              <a:buFont typeface="Georgia"/>
              <a:buNone/>
            </a:pPr>
            <a:endParaRPr lang="en-GB" dirty="0" smtClean="0"/>
          </a:p>
          <a:p>
            <a:pPr marL="109728" indent="0">
              <a:buFont typeface="Georgia"/>
              <a:buNone/>
            </a:pPr>
            <a:endParaRPr lang="en-GB" dirty="0"/>
          </a:p>
          <a:p>
            <a:pPr marL="109728" indent="0">
              <a:buFont typeface="Georgia"/>
              <a:buNone/>
            </a:pPr>
            <a:endParaRPr lang="en-GB" dirty="0" smtClean="0"/>
          </a:p>
          <a:p>
            <a:pPr marL="109728" indent="0">
              <a:buFont typeface="Georgia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52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CPU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Arithmetic Logic Unit (ALU)</a:t>
            </a:r>
          </a:p>
          <a:p>
            <a:pPr lvl="1"/>
            <a:r>
              <a:rPr lang="en-GB" dirty="0" smtClean="0"/>
              <a:t>Performs arithmetic and logical operations</a:t>
            </a:r>
          </a:p>
          <a:p>
            <a:pPr marL="411480" lvl="1" indent="0">
              <a:buNone/>
            </a:pPr>
            <a:endParaRPr lang="en-GB" dirty="0"/>
          </a:p>
          <a:p>
            <a:pPr marL="576072" indent="-457200"/>
            <a:r>
              <a:rPr lang="en-GB" dirty="0" smtClean="0"/>
              <a:t>Control Unit (CU)</a:t>
            </a:r>
          </a:p>
          <a:p>
            <a:pPr marL="868680" lvl="1" indent="-457200"/>
            <a:r>
              <a:rPr lang="en-GB" dirty="0" smtClean="0"/>
              <a:t>Extracts instructions from memory and decodes and executes them, calling the ALU when necessary.</a:t>
            </a:r>
          </a:p>
        </p:txBody>
      </p:sp>
    </p:spTree>
    <p:extLst>
      <p:ext uri="{BB962C8B-B14F-4D97-AF65-F5344CB8AC3E}">
        <p14:creationId xmlns:p14="http://schemas.microsoft.com/office/powerpoint/2010/main" val="37255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1482</TotalTime>
  <Words>660</Words>
  <Application>Microsoft Office PowerPoint</Application>
  <PresentationFormat>On-screen Show (4:3)</PresentationFormat>
  <Paragraphs>141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Cambria Math</vt:lpstr>
      <vt:lpstr>Georgia</vt:lpstr>
      <vt:lpstr>Trebuchet MS</vt:lpstr>
      <vt:lpstr>Wingdings 2</vt:lpstr>
      <vt:lpstr>Urban</vt:lpstr>
      <vt:lpstr>General Computer Knowledge</vt:lpstr>
      <vt:lpstr>Outline</vt:lpstr>
      <vt:lpstr>Hardware</vt:lpstr>
      <vt:lpstr>Software</vt:lpstr>
      <vt:lpstr>Binary Representation</vt:lpstr>
      <vt:lpstr>Conversion Between Binary and Decimal</vt:lpstr>
      <vt:lpstr>Computer Components</vt:lpstr>
      <vt:lpstr>CPU</vt:lpstr>
      <vt:lpstr>CPU</vt:lpstr>
      <vt:lpstr>CPU</vt:lpstr>
      <vt:lpstr>Data Storage</vt:lpstr>
      <vt:lpstr>RAM</vt:lpstr>
      <vt:lpstr>Secondary Storage Devices</vt:lpstr>
      <vt:lpstr>Input/output Devices</vt:lpstr>
      <vt:lpstr>BIOS</vt:lpstr>
      <vt:lpstr>BIOS</vt:lpstr>
      <vt:lpstr>BIOS Interface</vt:lpstr>
      <vt:lpstr>Operating System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Computer Knowledge</dc:title>
  <dc:creator>Alu</dc:creator>
  <cp:lastModifiedBy>Sana</cp:lastModifiedBy>
  <cp:revision>54</cp:revision>
  <dcterms:created xsi:type="dcterms:W3CDTF">2006-08-16T00:00:00Z</dcterms:created>
  <dcterms:modified xsi:type="dcterms:W3CDTF">2015-09-08T15:26:23Z</dcterms:modified>
</cp:coreProperties>
</file>